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65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PILLAR 02 · AGILE &amp; DELIVERY ENABLEMENT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8600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AGILE THAT</a:t>
            </a:r>
            <a:endParaRPr lang="en-US" sz="84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24612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SHIPS.</a:t>
            </a:r>
            <a:endParaRPr lang="en-US" sz="84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754880"/>
            <a:ext cx="97840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Agile that meets. Getting a real team from ceremonies-on-a-calendar to work that moves predictably from idea to shipped — with someone accountable for the outcome.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0" name="Text 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  /  15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starting point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maturity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check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98755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questions, about four minutes, scored in the browser.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score for practice, flow and ownership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and a combined grade.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first move for each area.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it before the first conversation:  jtctech.co.za/assess-agile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0749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turns "our Agile isn’t working" into a specific area and a specific next step.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?</a:t>
            </a:r>
            <a:endParaRPr lang="en-US" sz="210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8" name="Text 6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10  /  15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How an engagement runs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Check → focus →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act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77824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877824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Maturity check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877824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the three areas. Name the weak one.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3070098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481578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719322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3719322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Focused look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3719322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short, hands-on look at how work flows and where it stalls.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5911596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23076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560820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560820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move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6560820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Training, a process redesign, or a fractional delivery lead.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753094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9164574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402318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04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9402318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stick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9402318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behind a cadence, a definition of done, and live flow metrics.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4" name="Text 22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11  /  15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By segment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INDIVIDUALS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certified &amp; fluent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CSM / PSM certification-prep coaching.  Agile fundamentals course.  1:1 coaching for new Scrum Masters.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SMB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 delivery system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Fractional Scrum Master or delivery lead.  Delivery process design.  Team setup and cadence coaching.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ENTERPRISE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it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transformation consulting.  Delivery framework design.  Multi-team scaling and metrics.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12  /  15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What an engagement leaves behind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you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keep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AGREEMENT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definition of done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the team wrote and will hold. Done means shipped, tested, in users’ hands.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RHYTHM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cadence that fits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Ceremonies that earn their place, WIP limits that hold, releases that are routine.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EVIDENCE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flow metrics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time and predictability you can show a stakeholder, plus a named outcome owner.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525780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the Scrum Toolkit for running every ceremony by the 2020 Scrum Guide, if you want it.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1" name="Text 1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13  /  15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JTC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1556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8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Most coaches have facilitated.</a:t>
            </a:r>
            <a:endParaRPr lang="en-US" sz="4800" dirty="0"/>
          </a:p>
          <a:p>
            <a:pPr indent="0" marL="0">
              <a:buNone/>
            </a:pPr>
            <a:r>
              <a:rPr lang="en-US" sz="4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We’ve owned the delivery.</a:t>
            </a:r>
            <a:endParaRPr lang="en-US" sz="48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474720"/>
            <a:ext cx="102412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roadmaps and delivery pipelines owned end to end — accountable for what shipped.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by Jon Boyle, who leads Agile delivery for a telecommunications SaaS platform serving 6,000+ businesses.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CSPO, CSM, A-CSM, PMP — the vocabulary. The results come from running it.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14  /  15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2024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Start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402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 WITH</a:t>
            </a:r>
            <a:endParaRPr lang="en-US" sz="78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1546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WEAK ONE.</a:t>
            </a:r>
            <a:endParaRPr lang="en-US" sz="78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526280"/>
            <a:ext cx="91440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maturity check, then a 30-minute conversation about where an engagement begins.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52578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hello@jtctech.co.za      jtctech.co.za/assess-agile      Built in South Africa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1" name="Text 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15  /  15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gap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63040"/>
            <a:ext cx="1115568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Your team runs</a:t>
            </a:r>
            <a:endParaRPr lang="en-US" sz="5400" dirty="0"/>
          </a:p>
          <a:p>
            <a:pPr indent="0" marL="0">
              <a:buNone/>
            </a:pPr>
            <a:r>
              <a:rPr lang="en-US" sz="5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every ceremony.</a:t>
            </a:r>
            <a:endParaRPr lang="en-US" sz="5400" dirty="0"/>
          </a:p>
          <a:p>
            <a:pPr indent="0" marL="0">
              <a:buNone/>
            </a:pPr>
            <a:r>
              <a:rPr lang="en-US" sz="5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It still can’t say when.</a:t>
            </a:r>
            <a:endParaRPr lang="en-US" sz="5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709160"/>
            <a:ext cx="97840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Stand-ups happen. Sprints close. And a stakeholder asking "when will this be done?" still gets a shrug. The ceremonies are not the delivery system — and the gap between them is where projects quietly slip.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2  /  15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approach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enablement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means here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971800"/>
            <a:ext cx="7406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framework rollout, or a certificate on the wall.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changing whether work actually ships — and taking responsibility for it.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practice, flow and ownership — a weak one drags the others down.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just facilitated. Roadmaps and pipelines owned end to end.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02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3  /  15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model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Three things decide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whether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ships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310896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43814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35584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71246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in practice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18795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increment every sprint, retros that change things, a PO who prioritises.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310896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43814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35584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71246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flow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18795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moving predictably from idea to shipped. WIP under control, releases boring.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310896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43814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35584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71246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 ownership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18795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Done means in users’ hands, and someone owns whether it delivered value.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55321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practice with broken flow still can’t commit to a date. Great flow with no ownership ships the wrong thing, well.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1" name="Text 1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4  /  15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01 · Agile in practice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real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looks like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sprint ends with something usably done.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"nearly".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Retrospectives produce change the team actually feels.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product owner who owns the roadmap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can say no.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Mid-sprint change is renegotiated deliberately, not silently absorbed.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Estimates are forecasts you track,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promises people get held to.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01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5  /  15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02 · Delivery flow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Predictable, not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faster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know your cycle time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idea to shipped — and act on the outliers.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in progress is limited, and the limit is respected.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Releases are boring.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ship on demand, not on an event.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Cross-team dependencies are managed early, or designed out.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give a stakeholder a date — and you’re usually right.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02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6  /  15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03 · Outcome ownership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"Done" means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shipped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Dev-complete work that sits is inventory, not value.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Done means in users’ hands.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named owner for the outcome — with the mandate to change course.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measure whether shipped work delivered what it was meant to.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delivery slips, look at the system first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not the people.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03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7  /  15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the three, together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1556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6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One weak area</a:t>
            </a:r>
            <a:endParaRPr lang="en-US" sz="5600" dirty="0"/>
          </a:p>
          <a:p>
            <a:pPr indent="0" marL="0">
              <a:buNone/>
            </a:pPr>
            <a:r>
              <a:rPr lang="en-US" sz="56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drags the rest</a:t>
            </a:r>
            <a:endParaRPr lang="en-US" sz="56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flow — good sprints, still can’t commit to a date.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ownership — ships the wrong thing, efficiently.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practice — accountable for a delivery you can’t make.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34924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weak one and fix it first. That’s the whole engagement in a sentence.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8  /  15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failure modes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teams get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stuck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Velocity theatre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the number goes up; nothing ships faster.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 overload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everything started, little finished, constant context-switching.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"Done" that isn’t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dev-complete work piling up behind a release.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Hero releases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every deploy is an all-hands event.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Blame on slippage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"work harder" instead of "look at the system".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9  /  15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JTC Technologies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Enablement — walkthrough</dc:title>
  <dc:subject>PptxGenJS Presentation</dc:subject>
  <dc:creator>JTC Technologies Group</dc:creator>
  <cp:lastModifiedBy>JTC Technologies Group</cp:lastModifiedBy>
  <cp:revision>1</cp:revision>
  <dcterms:created xsi:type="dcterms:W3CDTF">2026-09-04T11:31:01Z</dcterms:created>
  <dcterms:modified xsi:type="dcterms:W3CDTF">2026-09-04T11:31:01Z</dcterms:modified>
</cp:coreProperties>
</file>