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640080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080C12"/>
          </a:solidFill>
          <a:ln w="25400">
            <a:solidFill>
              <a:srgbClr val="00C8FF"/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640080" y="6400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JTC</a:t>
            </a:r>
            <a:endParaRPr lang="en-US" sz="1200" dirty="0"/>
          </a:p>
        </p:txBody>
      </p:sp>
      <p:sp>
        <p:nvSpPr>
          <p:cNvPr id="4" name="Text 2"/>
          <p:cNvSpPr txBox="1"/>
          <p:nvPr/>
        </p:nvSpPr>
        <p:spPr>
          <a:xfrm>
            <a:off x="1243584" y="64008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JTC </a:t>
            </a:r>
            <a:pPr indent="0" marL="0">
              <a:buNone/>
            </a:pPr>
            <a:r>
              <a:rPr lang="en-US" sz="1300" b="1" spc="200" kern="0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1965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PILLAR 01 · AI ENABLEMENT</a:t>
            </a:r>
            <a:endParaRPr lang="en-US" sz="1100" dirty="0"/>
          </a:p>
        </p:txBody>
      </p:sp>
      <p:sp>
        <p:nvSpPr>
          <p:cNvPr id="6" name="Text 4"/>
          <p:cNvSpPr txBox="1"/>
          <p:nvPr/>
        </p:nvSpPr>
        <p:spPr>
          <a:xfrm>
            <a:off x="621792" y="2286000"/>
            <a:ext cx="10972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PUT AI</a:t>
            </a:r>
            <a:endParaRPr lang="en-US" sz="8400" dirty="0"/>
          </a:p>
        </p:txBody>
      </p:sp>
      <p:sp>
        <p:nvSpPr>
          <p:cNvPr id="7" name="Text 5"/>
          <p:cNvSpPr txBox="1"/>
          <p:nvPr/>
        </p:nvSpPr>
        <p:spPr>
          <a:xfrm>
            <a:off x="621792" y="3246120"/>
            <a:ext cx="10972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INTO PRACTICE.</a:t>
            </a:r>
            <a:endParaRPr lang="en-US" sz="8400" dirty="0"/>
          </a:p>
        </p:txBody>
      </p:sp>
      <p:sp>
        <p:nvSpPr>
          <p:cNvPr id="8" name="Text 6"/>
          <p:cNvSpPr txBox="1"/>
          <p:nvPr/>
        </p:nvSpPr>
        <p:spPr>
          <a:xfrm>
            <a:off x="640080" y="4754880"/>
            <a:ext cx="96012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Getting AI used well, used safely, and used by real teams — not another strategy deck or a policy that sits in a folder.</a:t>
            </a:r>
            <a:endParaRPr lang="en-US" sz="1300" dirty="0"/>
          </a:p>
        </p:txBody>
      </p:sp>
      <p:sp>
        <p:nvSpPr>
          <p:cNvPr id="9" name="Text 7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10" name="Text 8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  /  15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The starting point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The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readiness</a:t>
            </a:r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 check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514600"/>
            <a:ext cx="969264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questions, about four minutes, scored in the browser.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score for usage, governance and learning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and a combined grade.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concrete first move for each area.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 it before the first conversation:  jtctech.co.za/assess-ai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5074920"/>
            <a:ext cx="100584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turns a vague “we should do something about AI” into a specific place to start.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8686800" y="1188720"/>
            <a:ext cx="329184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1000" dirty="0">
                <a:solidFill>
                  <a:srgbClr val="132339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?</a:t>
            </a:r>
            <a:endParaRPr lang="en-US" sz="21000" dirty="0"/>
          </a:p>
        </p:txBody>
      </p:sp>
      <p:sp>
        <p:nvSpPr>
          <p:cNvPr id="7" name="Text 5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8" name="Text 6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10  /  15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How an engagement runs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Check → focus →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act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40080" y="2971800"/>
            <a:ext cx="2384298" cy="1965960"/>
          </a:xfrm>
          <a:prstGeom prst="roundRect">
            <a:avLst>
              <a:gd name="adj" fmla="val 2791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877824" y="3209544"/>
            <a:ext cx="192709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01</a:t>
            </a:r>
            <a:endParaRPr lang="en-US" sz="1000" dirty="0"/>
          </a:p>
        </p:txBody>
      </p:sp>
      <p:sp>
        <p:nvSpPr>
          <p:cNvPr id="6" name="Text 4"/>
          <p:cNvSpPr txBox="1"/>
          <p:nvPr/>
        </p:nvSpPr>
        <p:spPr>
          <a:xfrm>
            <a:off x="877824" y="3502152"/>
            <a:ext cx="192709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Readiness check</a:t>
            </a:r>
            <a:endParaRPr lang="en-US" sz="1350" dirty="0"/>
          </a:p>
        </p:txBody>
      </p:sp>
      <p:sp>
        <p:nvSpPr>
          <p:cNvPr id="7" name="Text 5"/>
          <p:cNvSpPr txBox="1"/>
          <p:nvPr/>
        </p:nvSpPr>
        <p:spPr>
          <a:xfrm>
            <a:off x="877824" y="4160520"/>
            <a:ext cx="192709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 the three areas. Name the weak one.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3070098" y="3680460"/>
            <a:ext cx="38404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481578" y="2971800"/>
            <a:ext cx="2384298" cy="1965960"/>
          </a:xfrm>
          <a:prstGeom prst="roundRect">
            <a:avLst>
              <a:gd name="adj" fmla="val 2791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3719322" y="3209544"/>
            <a:ext cx="192709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02</a:t>
            </a:r>
            <a:endParaRPr lang="en-US" sz="1000" dirty="0"/>
          </a:p>
        </p:txBody>
      </p:sp>
      <p:sp>
        <p:nvSpPr>
          <p:cNvPr id="11" name="Text 9"/>
          <p:cNvSpPr txBox="1"/>
          <p:nvPr/>
        </p:nvSpPr>
        <p:spPr>
          <a:xfrm>
            <a:off x="3719322" y="3502152"/>
            <a:ext cx="192709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Focused audit</a:t>
            </a:r>
            <a:endParaRPr lang="en-US" sz="1350" dirty="0"/>
          </a:p>
        </p:txBody>
      </p:sp>
      <p:sp>
        <p:nvSpPr>
          <p:cNvPr id="12" name="Text 10"/>
          <p:cNvSpPr txBox="1"/>
          <p:nvPr/>
        </p:nvSpPr>
        <p:spPr>
          <a:xfrm>
            <a:off x="3719322" y="4160520"/>
            <a:ext cx="192709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short, hands-on look at how AI is actually used and governed.</a:t>
            </a:r>
            <a:endParaRPr lang="en-US" sz="1000" dirty="0"/>
          </a:p>
        </p:txBody>
      </p:sp>
      <p:sp>
        <p:nvSpPr>
          <p:cNvPr id="13" name="Text 11"/>
          <p:cNvSpPr txBox="1"/>
          <p:nvPr/>
        </p:nvSpPr>
        <p:spPr>
          <a:xfrm>
            <a:off x="5911596" y="3680460"/>
            <a:ext cx="38404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323076" y="2971800"/>
            <a:ext cx="2384298" cy="1965960"/>
          </a:xfrm>
          <a:prstGeom prst="roundRect">
            <a:avLst>
              <a:gd name="adj" fmla="val 2791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6560820" y="3209544"/>
            <a:ext cx="192709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03</a:t>
            </a:r>
            <a:endParaRPr lang="en-US" sz="1000" dirty="0"/>
          </a:p>
        </p:txBody>
      </p:sp>
      <p:sp>
        <p:nvSpPr>
          <p:cNvPr id="16" name="Text 14"/>
          <p:cNvSpPr txBox="1"/>
          <p:nvPr/>
        </p:nvSpPr>
        <p:spPr>
          <a:xfrm>
            <a:off x="6560820" y="3502152"/>
            <a:ext cx="192709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the move</a:t>
            </a:r>
            <a:endParaRPr lang="en-US" sz="1350" dirty="0"/>
          </a:p>
        </p:txBody>
      </p:sp>
      <p:sp>
        <p:nvSpPr>
          <p:cNvPr id="17" name="Text 15"/>
          <p:cNvSpPr txBox="1"/>
          <p:nvPr/>
        </p:nvSpPr>
        <p:spPr>
          <a:xfrm>
            <a:off x="6560820" y="4160520"/>
            <a:ext cx="192709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Workshop, rollout, or a fractional hand on it — whatever the gap needs.</a:t>
            </a:r>
            <a:endParaRPr lang="en-US" sz="1000" dirty="0"/>
          </a:p>
        </p:txBody>
      </p:sp>
      <p:sp>
        <p:nvSpPr>
          <p:cNvPr id="18" name="Text 16"/>
          <p:cNvSpPr txBox="1"/>
          <p:nvPr/>
        </p:nvSpPr>
        <p:spPr>
          <a:xfrm>
            <a:off x="8753094" y="3680460"/>
            <a:ext cx="38404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9164574" y="2971800"/>
            <a:ext cx="2384298" cy="1965960"/>
          </a:xfrm>
          <a:prstGeom prst="roundRect">
            <a:avLst>
              <a:gd name="adj" fmla="val 2791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9402318" y="3209544"/>
            <a:ext cx="192709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04</a:t>
            </a:r>
            <a:endParaRPr lang="en-US" sz="1000" dirty="0"/>
          </a:p>
        </p:txBody>
      </p:sp>
      <p:sp>
        <p:nvSpPr>
          <p:cNvPr id="21" name="Text 19"/>
          <p:cNvSpPr txBox="1"/>
          <p:nvPr/>
        </p:nvSpPr>
        <p:spPr>
          <a:xfrm>
            <a:off x="9402318" y="3502152"/>
            <a:ext cx="192709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it stick</a:t>
            </a:r>
            <a:endParaRPr lang="en-US" sz="1350" dirty="0"/>
          </a:p>
        </p:txBody>
      </p:sp>
      <p:sp>
        <p:nvSpPr>
          <p:cNvPr id="22" name="Text 20"/>
          <p:cNvSpPr txBox="1"/>
          <p:nvPr/>
        </p:nvSpPr>
        <p:spPr>
          <a:xfrm>
            <a:off x="9402318" y="4160520"/>
            <a:ext cx="192709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Embed it in how new people are onboarded, so it survives.</a:t>
            </a:r>
            <a:endParaRPr lang="en-US" sz="1000" dirty="0"/>
          </a:p>
        </p:txBody>
      </p:sp>
      <p:sp>
        <p:nvSpPr>
          <p:cNvPr id="23" name="Text 21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24" name="Text 22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11  /  15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By segment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Where it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starts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40080" y="2926080"/>
            <a:ext cx="3441192" cy="2148840"/>
          </a:xfrm>
          <a:prstGeom prst="roundRect">
            <a:avLst>
              <a:gd name="adj" fmla="val 2553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41832" y="3255264"/>
            <a:ext cx="118872" cy="118872"/>
          </a:xfrm>
          <a:prstGeom prst="ellipse">
            <a:avLst/>
          </a:prstGeom>
          <a:solidFill>
            <a:srgbClr val="00C8F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1521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INDIVIDUALS</a:t>
            </a:r>
            <a:endParaRPr lang="en-US" sz="950" dirty="0"/>
          </a:p>
        </p:txBody>
      </p:sp>
      <p:sp>
        <p:nvSpPr>
          <p:cNvPr id="7" name="Text 5"/>
          <p:cNvSpPr txBox="1"/>
          <p:nvPr/>
        </p:nvSpPr>
        <p:spPr>
          <a:xfrm>
            <a:off x="9418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fluent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941832" y="4005072"/>
            <a:ext cx="2837688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literacy workshops.  Prompt-engineering short course.  Personal AI-use habits.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73880" y="2926080"/>
            <a:ext cx="3441192" cy="2148840"/>
          </a:xfrm>
          <a:prstGeom prst="roundRect">
            <a:avLst>
              <a:gd name="adj" fmla="val 2553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75632" y="3255264"/>
            <a:ext cx="118872" cy="118872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48859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F5A623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SMB</a:t>
            </a:r>
            <a:endParaRPr lang="en-US" sz="950" dirty="0"/>
          </a:p>
        </p:txBody>
      </p:sp>
      <p:sp>
        <p:nvSpPr>
          <p:cNvPr id="12" name="Text 10"/>
          <p:cNvSpPr txBox="1"/>
          <p:nvPr/>
        </p:nvSpPr>
        <p:spPr>
          <a:xfrm>
            <a:off x="46756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a system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4675632" y="4005072"/>
            <a:ext cx="2837688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Usage policy-in-a-box.  Governance audit of current AI use.  Team onboarding to safe practice.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07680" y="2926080"/>
            <a:ext cx="3441192" cy="2148840"/>
          </a:xfrm>
          <a:prstGeom prst="roundRect">
            <a:avLst>
              <a:gd name="adj" fmla="val 2553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409432" y="3255264"/>
            <a:ext cx="118872" cy="118872"/>
          </a:xfrm>
          <a:prstGeom prst="ellipse">
            <a:avLst/>
          </a:prstGeom>
          <a:solidFill>
            <a:srgbClr val="3DFFA0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6197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3DFFA0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ENTERPRISE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84094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it scaled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8409432" y="4005072"/>
            <a:ext cx="2837688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framework + rollout.  Adoption strategy.  Programme design across business units.</a:t>
            </a:r>
            <a:endParaRPr lang="en-US" sz="1100" dirty="0"/>
          </a:p>
        </p:txBody>
      </p:sp>
      <p:sp>
        <p:nvSpPr>
          <p:cNvPr id="19" name="Text 17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20" name="Text 18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12  /  15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Instruments, not products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The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tools</a:t>
            </a:r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 under it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40080" y="2926080"/>
            <a:ext cx="3441192" cy="2148840"/>
          </a:xfrm>
          <a:prstGeom prst="roundRect">
            <a:avLst>
              <a:gd name="adj" fmla="val 2553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41832" y="3255264"/>
            <a:ext cx="118872" cy="118872"/>
          </a:xfrm>
          <a:prstGeom prst="ellipse">
            <a:avLst/>
          </a:prstGeom>
          <a:solidFill>
            <a:srgbClr val="00C8F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1521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GOVERNANCE</a:t>
            </a:r>
            <a:endParaRPr lang="en-US" sz="950" dirty="0"/>
          </a:p>
        </p:txBody>
      </p:sp>
      <p:sp>
        <p:nvSpPr>
          <p:cNvPr id="7" name="Text 5"/>
          <p:cNvSpPr txBox="1"/>
          <p:nvPr/>
        </p:nvSpPr>
        <p:spPr>
          <a:xfrm>
            <a:off x="9418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Guardian AI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941832" y="4005072"/>
            <a:ext cx="2837688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Enforces the “what data never goes in” rule at the browser. Also a critical-thinking checkpoint.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73880" y="2926080"/>
            <a:ext cx="3441192" cy="2148840"/>
          </a:xfrm>
          <a:prstGeom prst="roundRect">
            <a:avLst>
              <a:gd name="adj" fmla="val 2553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75632" y="3255264"/>
            <a:ext cx="118872" cy="118872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48859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F5A623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USAGE</a:t>
            </a:r>
            <a:endParaRPr lang="en-US" sz="950" dirty="0"/>
          </a:p>
        </p:txBody>
      </p:sp>
      <p:sp>
        <p:nvSpPr>
          <p:cNvPr id="12" name="Text 10"/>
          <p:cNvSpPr txBox="1"/>
          <p:nvPr/>
        </p:nvSpPr>
        <p:spPr>
          <a:xfrm>
            <a:off x="46756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PromptForge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4675632" y="4005072"/>
            <a:ext cx="2837688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prompting in the flow of the work — 12 frameworks, auto-suggested, local-only.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07680" y="2926080"/>
            <a:ext cx="3441192" cy="2148840"/>
          </a:xfrm>
          <a:prstGeom prst="roundRect">
            <a:avLst>
              <a:gd name="adj" fmla="val 2553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409432" y="3255264"/>
            <a:ext cx="118872" cy="118872"/>
          </a:xfrm>
          <a:prstGeom prst="ellipse">
            <a:avLst/>
          </a:prstGeom>
          <a:solidFill>
            <a:srgbClr val="A97BFF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6197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A97B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BOTH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84094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public beta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8409432" y="4005072"/>
            <a:ext cx="2837688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in-house. The advice is tested in software people actually run — not theory.</a:t>
            </a:r>
            <a:endParaRPr lang="en-US" sz="1100" dirty="0"/>
          </a:p>
        </p:txBody>
      </p:sp>
      <p:sp>
        <p:nvSpPr>
          <p:cNvPr id="19" name="Text 17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20" name="Text 18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13  /  15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Why JTC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417320"/>
            <a:ext cx="1115568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0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Most consultants have advised.</a:t>
            </a:r>
            <a:endParaRPr lang="en-US" sz="5000" dirty="0"/>
          </a:p>
          <a:p>
            <a:pPr indent="0" marL="0">
              <a:buNone/>
            </a:pPr>
            <a:r>
              <a:rPr lang="en-US" sz="50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We’ve run the adoption.</a:t>
            </a:r>
            <a:endParaRPr lang="en-US" sz="50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474720"/>
            <a:ext cx="1024128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AI and Agile adoption curve, worked through inside a real team at scale.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Led by Jon Boyle, who leads Agile delivery for a telecommunications SaaS platform serving 6,000+ businesses.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Builds the tools in-house — the advice isn’t theoretical.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6" name="Text 4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14  /  15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640080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080C12"/>
          </a:solidFill>
          <a:ln w="25400">
            <a:solidFill>
              <a:srgbClr val="00C8FF"/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640080" y="6400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JTC</a:t>
            </a:r>
            <a:endParaRPr lang="en-US" sz="1200" dirty="0"/>
          </a:p>
        </p:txBody>
      </p:sp>
      <p:sp>
        <p:nvSpPr>
          <p:cNvPr id="4" name="Text 2"/>
          <p:cNvSpPr txBox="1"/>
          <p:nvPr/>
        </p:nvSpPr>
        <p:spPr>
          <a:xfrm>
            <a:off x="1243584" y="64008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JTC </a:t>
            </a:r>
            <a:pPr indent="0" marL="0">
              <a:buNone/>
            </a:pPr>
            <a:r>
              <a:rPr lang="en-US" sz="1300" b="1" spc="200" kern="0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192024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Start</a:t>
            </a:r>
            <a:endParaRPr lang="en-US" sz="1100" dirty="0"/>
          </a:p>
        </p:txBody>
      </p:sp>
      <p:sp>
        <p:nvSpPr>
          <p:cNvPr id="6" name="Text 4"/>
          <p:cNvSpPr txBox="1"/>
          <p:nvPr/>
        </p:nvSpPr>
        <p:spPr>
          <a:xfrm>
            <a:off x="621792" y="2240280"/>
            <a:ext cx="109728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8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START WITH</a:t>
            </a:r>
            <a:endParaRPr lang="en-US" sz="7800" dirty="0"/>
          </a:p>
        </p:txBody>
      </p:sp>
      <p:sp>
        <p:nvSpPr>
          <p:cNvPr id="7" name="Text 5"/>
          <p:cNvSpPr txBox="1"/>
          <p:nvPr/>
        </p:nvSpPr>
        <p:spPr>
          <a:xfrm>
            <a:off x="621792" y="3154680"/>
            <a:ext cx="109728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8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THE WEAK ONE.</a:t>
            </a:r>
            <a:endParaRPr lang="en-US" sz="7800" dirty="0"/>
          </a:p>
        </p:txBody>
      </p:sp>
      <p:sp>
        <p:nvSpPr>
          <p:cNvPr id="8" name="Text 6"/>
          <p:cNvSpPr txBox="1"/>
          <p:nvPr/>
        </p:nvSpPr>
        <p:spPr>
          <a:xfrm>
            <a:off x="640080" y="4526280"/>
            <a:ext cx="91440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 the readiness check, then a 30-minute conversation about where an engagement begins.</a:t>
            </a:r>
            <a:endParaRPr lang="en-US" sz="1300" dirty="0"/>
          </a:p>
        </p:txBody>
      </p:sp>
      <p:sp>
        <p:nvSpPr>
          <p:cNvPr id="9" name="Text 7"/>
          <p:cNvSpPr txBox="1"/>
          <p:nvPr/>
        </p:nvSpPr>
        <p:spPr>
          <a:xfrm>
            <a:off x="640080" y="52578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spc="1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hello@jtctech.co.za      jtctech.co.za/assess-ai      Built in South Africa</a:t>
            </a:r>
            <a:endParaRPr lang="en-US" sz="1050" dirty="0"/>
          </a:p>
        </p:txBody>
      </p:sp>
      <p:sp>
        <p:nvSpPr>
          <p:cNvPr id="10" name="Text 8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11" name="Text 9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15  /  15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The gap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463040"/>
            <a:ext cx="1115568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8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Most organisations are</a:t>
            </a:r>
            <a:endParaRPr lang="en-US" sz="5800" dirty="0"/>
          </a:p>
          <a:p>
            <a:pPr indent="0" marL="0">
              <a:buNone/>
            </a:pPr>
            <a:r>
              <a:rPr lang="en-US" sz="58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already using AI.</a:t>
            </a:r>
            <a:endParaRPr lang="en-US" sz="5800" dirty="0"/>
          </a:p>
          <a:p>
            <a:pPr indent="0" marL="0">
              <a:buNone/>
            </a:pPr>
            <a:r>
              <a:rPr lang="en-US" sz="58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Few are leading it.</a:t>
            </a:r>
            <a:endParaRPr lang="en-US" sz="58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709160"/>
            <a:ext cx="969264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Tools are in people’s hands. Usage is uneven, unmeasured, and largely ungoverned. The distance between “we tried it” and “this is how we work now” is where the value — and the risk — actually lives.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6" name="Text 4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2  /  15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The approach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1655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What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enablement</a:t>
            </a:r>
            <a:endParaRPr lang="en-US" sz="4400" dirty="0"/>
          </a:p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means here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971800"/>
            <a:ext cx="740664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slide deck of principles, or an AI policy nobody has read.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changing how the work gets done — with responsibility for whether it sticks.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Hands-on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across usage, governance and learning — inside a real team they are one problem.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Run,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just advised. The advice comes from doing this at scale.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8686800" y="1188720"/>
            <a:ext cx="329184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1000" dirty="0">
                <a:solidFill>
                  <a:srgbClr val="132339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01</a:t>
            </a:r>
            <a:endParaRPr lang="en-US" sz="210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3  /  15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The model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1655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Three things decide</a:t>
            </a:r>
            <a:endParaRPr lang="en-US" sz="4400" dirty="0"/>
          </a:p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whether it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sticks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40080" y="3154680"/>
            <a:ext cx="3441192" cy="2103120"/>
          </a:xfrm>
          <a:prstGeom prst="roundRect">
            <a:avLst>
              <a:gd name="adj" fmla="val 2609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41832" y="3483864"/>
            <a:ext cx="118872" cy="118872"/>
          </a:xfrm>
          <a:prstGeom prst="ellipse">
            <a:avLst/>
          </a:prstGeom>
          <a:solidFill>
            <a:srgbClr val="00C8F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152144" y="34015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01</a:t>
            </a:r>
            <a:endParaRPr lang="en-US" sz="950" dirty="0"/>
          </a:p>
        </p:txBody>
      </p:sp>
      <p:sp>
        <p:nvSpPr>
          <p:cNvPr id="7" name="Text 5"/>
          <p:cNvSpPr txBox="1"/>
          <p:nvPr/>
        </p:nvSpPr>
        <p:spPr>
          <a:xfrm>
            <a:off x="941832" y="37581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Usage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941832" y="4233672"/>
            <a:ext cx="2837688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it helps, where it doesn’t, and how people work with it day to day.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73880" y="3154680"/>
            <a:ext cx="3441192" cy="2103120"/>
          </a:xfrm>
          <a:prstGeom prst="roundRect">
            <a:avLst>
              <a:gd name="adj" fmla="val 2609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75632" y="3483864"/>
            <a:ext cx="118872" cy="118872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4885944" y="34015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F5A623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02</a:t>
            </a:r>
            <a:endParaRPr lang="en-US" sz="950" dirty="0"/>
          </a:p>
        </p:txBody>
      </p:sp>
      <p:sp>
        <p:nvSpPr>
          <p:cNvPr id="12" name="Text 10"/>
          <p:cNvSpPr txBox="1"/>
          <p:nvPr/>
        </p:nvSpPr>
        <p:spPr>
          <a:xfrm>
            <a:off x="4675632" y="37581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Governance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4675632" y="4233672"/>
            <a:ext cx="2837688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policy a team can actually adopt — not one that sits in a folder.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07680" y="3154680"/>
            <a:ext cx="3441192" cy="2103120"/>
          </a:xfrm>
          <a:prstGeom prst="roundRect">
            <a:avLst>
              <a:gd name="adj" fmla="val 2609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409432" y="3483864"/>
            <a:ext cx="118872" cy="118872"/>
          </a:xfrm>
          <a:prstGeom prst="ellipse">
            <a:avLst/>
          </a:prstGeom>
          <a:solidFill>
            <a:srgbClr val="3DFFA0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619744" y="34015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3DFFA0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03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8409432" y="37581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Learning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8409432" y="4233672"/>
            <a:ext cx="2837688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pitched at the people who have to use it — technical or not.</a:t>
            </a:r>
            <a:endParaRPr lang="en-US" sz="1100" dirty="0"/>
          </a:p>
        </p:txBody>
      </p:sp>
      <p:sp>
        <p:nvSpPr>
          <p:cNvPr id="19" name="Text 17"/>
          <p:cNvSpPr txBox="1"/>
          <p:nvPr/>
        </p:nvSpPr>
        <p:spPr>
          <a:xfrm>
            <a:off x="640080" y="5532120"/>
            <a:ext cx="100584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in one, weak in another, and adoption stalls. The work is finding the weak one and fixing it first.</a:t>
            </a:r>
            <a:endParaRPr lang="en-US" sz="1300" dirty="0"/>
          </a:p>
        </p:txBody>
      </p:sp>
      <p:sp>
        <p:nvSpPr>
          <p:cNvPr id="20" name="Text 18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21" name="Text 19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4  /  15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01 · AI Usage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What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good</a:t>
            </a:r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 looks like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514600"/>
            <a:ext cx="740664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know where AI earns its keep — and where it wastes time or misleads.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output is checked before it’s used or sent.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It’s a habit, not a policy.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known, supported set of tools — not everyone using whatever they found.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workflows run differently now.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demos — the actual work.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8686800" y="1188720"/>
            <a:ext cx="329184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1000" dirty="0">
                <a:solidFill>
                  <a:srgbClr val="132339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01</a:t>
            </a:r>
            <a:endParaRPr lang="en-US" sz="210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5  /  15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02 · AI Governance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A policy you can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roll out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514600"/>
            <a:ext cx="969264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page people will actually read — not a twelve-page document nobody opens.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hard line on what data never goes into a public tool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enforced with tooling, not trust.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named owner with a mandate and a budget.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Near-misses logged and reviewed, so the policy improves from evidence.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5212080"/>
            <a:ext cx="9875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Guardian AI sits under this: it enforces the data rule at the browser and doubles as a critical-thinking checkpoint.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8686800" y="1188720"/>
            <a:ext cx="329184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1000" dirty="0">
                <a:solidFill>
                  <a:srgbClr val="132339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02</a:t>
            </a:r>
            <a:endParaRPr lang="en-US" sz="21000" dirty="0"/>
          </a:p>
        </p:txBody>
      </p:sp>
      <p:sp>
        <p:nvSpPr>
          <p:cNvPr id="7" name="Text 5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8" name="Text 6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6  /  15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03 · AI Learning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1655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Learning that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reaches</a:t>
            </a:r>
            <a:endParaRPr lang="en-US" sz="4400" dirty="0"/>
          </a:p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the people who use it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971800"/>
            <a:ext cx="969264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around real tasks and real prompts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not a generic “intro to AI”.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Role-relevant. What a finance lead needs is not what an engineer needs.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active practice of sharing what works — prompts, patterns, cautionary tales.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Non-technical staff genuinely included.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is everyone’s tool, not a tech thing.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8686800" y="1188720"/>
            <a:ext cx="329184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1000" dirty="0">
                <a:solidFill>
                  <a:srgbClr val="132339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03</a:t>
            </a:r>
            <a:endParaRPr lang="en-US" sz="210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7  /  15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Why the three, together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417320"/>
            <a:ext cx="1097280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6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Each one feeds</a:t>
            </a:r>
            <a:endParaRPr lang="en-US" sz="5600" dirty="0"/>
          </a:p>
          <a:p>
            <a:pPr indent="0" marL="0">
              <a:buNone/>
            </a:pPr>
            <a:r>
              <a:rPr lang="en-US" sz="56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the other two</a:t>
            </a:r>
            <a:endParaRPr lang="en-US" sz="56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566160"/>
            <a:ext cx="100584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builds usage that’s worth having.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keeps that usage safe as it scales.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Usage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generates the real cases that make governance and learning better.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5349240"/>
            <a:ext cx="100584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one in isolation and it decays. Done together, they compound.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8  /  15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The failure modes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Where teams get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stuck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514600"/>
            <a:ext cx="100584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Enthusiast silos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 few power users, no spread, no shared practice.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theatre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 document exists; behaviour hasn’t changed.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Generic training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an “intro to AI” that doesn’t touch anyone’s actual job.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Unchecked output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AI text going straight out, with the risk that carries.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 sprawl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everyone on a different tool, data going everywhere.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6" name="Text 4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9  /  15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JTC Technologies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Enablement — walkthrough</dc:title>
  <dc:subject>PptxGenJS Presentation</dc:subject>
  <dc:creator>JTC Technologies Group</dc:creator>
  <cp:lastModifiedBy>JTC Technologies Group</cp:lastModifiedBy>
  <cp:revision>1</cp:revision>
  <dcterms:created xsi:type="dcterms:W3CDTF">2026-09-04T11:20:33Z</dcterms:created>
  <dcterms:modified xsi:type="dcterms:W3CDTF">2026-09-04T11:20:33Z</dcterms:modified>
</cp:coreProperties>
</file>