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80C12"/>
          </a:solidFill>
          <a:ln w="25400">
            <a:solidFill>
              <a:srgbClr val="00C8FF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JTC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1243584" y="640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JTC </a:t>
            </a:r>
            <a:pPr indent="0" marL="0">
              <a:buNone/>
            </a:pPr>
            <a:r>
              <a:rPr lang="en-US" sz="1300" b="1" spc="200" kern="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965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PILLAR 04 · TEAM COGNITIVE HEALTH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621792" y="2286000"/>
            <a:ext cx="10972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FASTER,</a:t>
            </a:r>
            <a:endParaRPr lang="en-US" sz="8400" dirty="0"/>
          </a:p>
        </p:txBody>
      </p:sp>
      <p:sp>
        <p:nvSpPr>
          <p:cNvPr id="7" name="Text 5"/>
          <p:cNvSpPr txBox="1"/>
          <p:nvPr/>
        </p:nvSpPr>
        <p:spPr>
          <a:xfrm>
            <a:off x="621792" y="3246120"/>
            <a:ext cx="10972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NOT SHALLOWER.</a:t>
            </a:r>
            <a:endParaRPr lang="en-US" sz="84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4754880"/>
            <a:ext cx="9875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makes teams quicker. It can also erode the habit of thinking a problem through, a pace that’s chosen rather than cranked, and the safety to say "this is wrong". This protects those — through team practice, not clinical support.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10" name="Text 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  /  15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starting point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team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 check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514600"/>
            <a:ext cx="98755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questions on team practice — about four minutes, scored in the browser.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score for thinking, pace and safety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and a combined grade.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concrete first move for each area.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it before the first conversation:  jtctech.co.za/assess-cognitive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507492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measures how the team works — not how anyone is doing. Individual support is a separate, professional matter.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?</a:t>
            </a:r>
            <a:endParaRPr lang="en-US" sz="210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8" name="Text 6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10  /  15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How an engagement runs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Check → focus →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act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77824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877824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check</a:t>
            </a:r>
            <a:endParaRPr lang="en-US" sz="1350" dirty="0"/>
          </a:p>
        </p:txBody>
      </p:sp>
      <p:sp>
        <p:nvSpPr>
          <p:cNvPr id="7" name="Text 5"/>
          <p:cNvSpPr txBox="1"/>
          <p:nvPr/>
        </p:nvSpPr>
        <p:spPr>
          <a:xfrm>
            <a:off x="877824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the three areas. Name the weak one.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3070098" y="368046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481578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3719322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02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3719322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Facilitated look</a:t>
            </a:r>
            <a:endParaRPr lang="en-US" sz="1350" dirty="0"/>
          </a:p>
        </p:txBody>
      </p:sp>
      <p:sp>
        <p:nvSpPr>
          <p:cNvPr id="12" name="Text 10"/>
          <p:cNvSpPr txBox="1"/>
          <p:nvPr/>
        </p:nvSpPr>
        <p:spPr>
          <a:xfrm>
            <a:off x="3719322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session on how thinking, pace and candour actually play out.</a:t>
            </a:r>
            <a:endParaRPr lang="en-US" sz="1000" dirty="0"/>
          </a:p>
        </p:txBody>
      </p:sp>
      <p:sp>
        <p:nvSpPr>
          <p:cNvPr id="13" name="Text 11"/>
          <p:cNvSpPr txBox="1"/>
          <p:nvPr/>
        </p:nvSpPr>
        <p:spPr>
          <a:xfrm>
            <a:off x="5911596" y="368046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323076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560820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03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6560820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move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6560820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working agreement, a workshop, or a change to how the team plans.</a:t>
            </a:r>
            <a:endParaRPr lang="en-US" sz="1000" dirty="0"/>
          </a:p>
        </p:txBody>
      </p:sp>
      <p:sp>
        <p:nvSpPr>
          <p:cNvPr id="18" name="Text 16"/>
          <p:cNvSpPr txBox="1"/>
          <p:nvPr/>
        </p:nvSpPr>
        <p:spPr>
          <a:xfrm>
            <a:off x="8753094" y="368046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9164574" y="2971800"/>
            <a:ext cx="2384298" cy="1965960"/>
          </a:xfrm>
          <a:prstGeom prst="roundRect">
            <a:avLst>
              <a:gd name="adj" fmla="val 2791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9402318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04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9402318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it stick</a:t>
            </a:r>
            <a:endParaRPr lang="en-US" sz="1350" dirty="0"/>
          </a:p>
        </p:txBody>
      </p:sp>
      <p:sp>
        <p:nvSpPr>
          <p:cNvPr id="22" name="Text 20"/>
          <p:cNvSpPr txBox="1"/>
          <p:nvPr/>
        </p:nvSpPr>
        <p:spPr>
          <a:xfrm>
            <a:off x="9402318" y="4160520"/>
            <a:ext cx="192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Bake it into onboarding and retros, so it survives the next crunch.</a:t>
            </a:r>
            <a:endParaRPr lang="en-US" sz="1000" dirty="0"/>
          </a:p>
        </p:txBody>
      </p:sp>
      <p:sp>
        <p:nvSpPr>
          <p:cNvPr id="23" name="Text 21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4" name="Text 22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11  /  15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By segment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Where it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starts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26080"/>
            <a:ext cx="3441192" cy="2194560"/>
          </a:xfrm>
          <a:prstGeom prst="roundRect">
            <a:avLst>
              <a:gd name="adj" fmla="val 25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25526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INDIVIDUALS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the habits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005072"/>
            <a:ext cx="283768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Critical-thinking self-audit.  Personal AI-use habits course.  Guidance on a healthy pace with AI.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926080"/>
            <a:ext cx="3441192" cy="2194560"/>
          </a:xfrm>
          <a:prstGeom prst="roundRect">
            <a:avLst>
              <a:gd name="adj" fmla="val 25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25526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SMB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the norms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005072"/>
            <a:ext cx="283768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Workshops on cognitive offloading and AI-era pace.  Facilitation for psychological safety.  Working agreements for AI-augmented work.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926080"/>
            <a:ext cx="3441192" cy="2194560"/>
          </a:xfrm>
          <a:prstGeom prst="roundRect">
            <a:avLst>
              <a:gd name="adj" fmla="val 25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25526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ENTERPRISE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it in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005072"/>
            <a:ext cx="283768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Org-wide critical-thinking and psych-safety programme.  Manager enablement.  Process design that protects deep work.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0" name="Text 1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12  /  15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What an engagement leaves behind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you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keep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26080"/>
            <a:ext cx="3441192" cy="2194560"/>
          </a:xfrm>
          <a:prstGeom prst="roundRect">
            <a:avLst>
              <a:gd name="adj" fmla="val 25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25526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AGREEMENT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we think, when we prompt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005072"/>
            <a:ext cx="283768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shared, written norm for where the team owns the judgement and where AI does the lifting.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926080"/>
            <a:ext cx="3441192" cy="2194560"/>
          </a:xfrm>
          <a:prstGeom prst="roundRect">
            <a:avLst>
              <a:gd name="adj" fmla="val 25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25526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TIME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Protected deep work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005072"/>
            <a:ext cx="283768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block in the week that’s defended — not the first thing sacrificed when demand rises.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926080"/>
            <a:ext cx="3441192" cy="2194560"/>
          </a:xfrm>
          <a:prstGeom prst="roundRect">
            <a:avLst>
              <a:gd name="adj" fmla="val 25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25526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HABIT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Blameless review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005072"/>
            <a:ext cx="283768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AI-assisted work goes wrong, the team looks at the process — and it holds under pressure.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0" name="Text 1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13  /  15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Why JTC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417320"/>
            <a:ext cx="112471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2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In the lane where</a:t>
            </a:r>
            <a:endParaRPr lang="en-US" sz="5200" dirty="0"/>
          </a:p>
          <a:p>
            <a:pPr indent="0" marL="0">
              <a:buNone/>
            </a:pPr>
            <a:r>
              <a:rPr lang="en-US" sz="52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we can actually help.</a:t>
            </a:r>
            <a:endParaRPr lang="en-US" sz="52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566160"/>
            <a:ext cx="1042416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practice and process design — not clinical support. We stay where the work is genuinely useful.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 by Jon Boyle, who has lived the AI and Agile adoption curve inside a real team at scale.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Guardian AI in-house — the critical-thinking checkpoint is tested in working software.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14  /  15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80C12"/>
          </a:solidFill>
          <a:ln w="25400">
            <a:solidFill>
              <a:srgbClr val="00C8FF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JTC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1243584" y="640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JTC </a:t>
            </a:r>
            <a:pPr indent="0" marL="0">
              <a:buNone/>
            </a:pPr>
            <a:r>
              <a:rPr lang="en-US" sz="1300" b="1" spc="200" kern="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92024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Start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621792" y="2240280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8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START WITH</a:t>
            </a:r>
            <a:endParaRPr lang="en-US" sz="7800" dirty="0"/>
          </a:p>
        </p:txBody>
      </p:sp>
      <p:sp>
        <p:nvSpPr>
          <p:cNvPr id="7" name="Text 5"/>
          <p:cNvSpPr txBox="1"/>
          <p:nvPr/>
        </p:nvSpPr>
        <p:spPr>
          <a:xfrm>
            <a:off x="621792" y="3154680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8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WEAK ONE.</a:t>
            </a:r>
            <a:endParaRPr lang="en-US" sz="78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4526280"/>
            <a:ext cx="91440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the team check, then a 30-minute conversation about where an engagement begins.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52578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1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hello@jtctech.co.za      jtctech.co.za/assess-cognitive      Built in South Africa</a:t>
            </a:r>
            <a:endParaRPr lang="en-US" sz="1050" dirty="0"/>
          </a:p>
        </p:txBody>
      </p:sp>
      <p:sp>
        <p:nvSpPr>
          <p:cNvPr id="10" name="Text 8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11" name="Text 9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15  /  15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gap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554480"/>
            <a:ext cx="112471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AI made the team faster.</a:t>
            </a:r>
            <a:endParaRPr lang="en-US" sz="5400" dirty="0"/>
          </a:p>
          <a:p>
            <a:pPr indent="0" marL="0">
              <a:buNone/>
            </a:pPr>
            <a:r>
              <a:rPr lang="en-US" sz="5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did it cost?</a:t>
            </a:r>
            <a:endParaRPr lang="en-US" sz="5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0"/>
            <a:ext cx="9875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is up. Underneath it, the reflex to reason a hard problem through is fading, "faster" quietly became "more expected", and it’s harder to say "the AI got this wrong" out loud. None of that shows up in a velocity chart.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2  /  15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approach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1655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enablement</a:t>
            </a:r>
            <a:endParaRPr lang="en-US" sz="4400" dirty="0"/>
          </a:p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means here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971800"/>
            <a:ext cx="740664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practices and process — working agreements, facilitation, how decisions get made.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or mental-health support. Individual care belongs with a qualified professional.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thinking, pace and safety — a weak one pulls the others down.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 who has lived the AI adoption curve inside a real team at scale.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04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3  /  15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model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Three things to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protect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743200"/>
            <a:ext cx="3441192" cy="2194560"/>
          </a:xfrm>
          <a:prstGeom prst="roundRect">
            <a:avLst>
              <a:gd name="adj" fmla="val 25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07238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299008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01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34670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thinking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3822192"/>
            <a:ext cx="283768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as a draft to challenge, not a result to accept. Someone still reasons from first principles.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743200"/>
            <a:ext cx="3441192" cy="2194560"/>
          </a:xfrm>
          <a:prstGeom prst="roundRect">
            <a:avLst>
              <a:gd name="adj" fmla="val 25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07238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299008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02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34670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 pace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3822192"/>
            <a:ext cx="283768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time AI frees up is spent by choice — and there’s protected time to think.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743200"/>
            <a:ext cx="3441192" cy="2194560"/>
          </a:xfrm>
          <a:prstGeom prst="roundRect">
            <a:avLst>
              <a:gd name="adj" fmla="val 25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07238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299008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03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34670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Psychological safety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3822192"/>
            <a:ext cx="283768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don’t know", "this is wrong", and "too fast" can be said without cost.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521208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thinking that nobody dares voice is wasted. A safe team with an unmanaged pace just shares the strain out loud.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1" name="Text 19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4  /  15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01 · Critical thinking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good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 looks like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output is a draft to challenge,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an answer to accept.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 still works the hard problem through from first principles.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It’s protected time.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are expected to explain and defend AI-assisted work as their own.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team has named the judgement calls it won’t delegate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a model.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Reasoning gets deliberate practice — not just prompting technique.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01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5  /  15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02 · Sustainable pace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Chosen, not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cranked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team decided what the time AI frees up is for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and protected some of it.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There’s real, designed-in time for focused, uninterrupted work.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Plans account for the true cost of context-switching and AI-wrangling.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Workload and pace are reviewed as a team,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left to each person.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team resists false urgency — AI-speed doesn’t make everything urgent.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02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6  /  15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03 · Psychological safety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Room to say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"wrong"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don’t know" and "I didn’t check that with AI"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carry no penalty.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Flagging that an AI output is wrong or biased is welcomed and acted on.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"We’re moving too fast" gets heard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from anyone, not just the senior voices.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AI-assisted work goes wrong,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response is a blameless look at the process.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03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7  /  15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Why the three, together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417320"/>
            <a:ext cx="112471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2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One weak area</a:t>
            </a:r>
            <a:endParaRPr lang="en-US" sz="5200" dirty="0"/>
          </a:p>
          <a:p>
            <a:pPr indent="0" marL="0">
              <a:buNone/>
            </a:pPr>
            <a:r>
              <a:rPr lang="en-US" sz="52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hollows out the rest</a:t>
            </a:r>
            <a:endParaRPr lang="en-US" sz="52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566160"/>
            <a:ext cx="1024128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Thinking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safety — the person who spots the flaw doesn’t say it.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pace — candour about a workload nobody’s allowed to change.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thinking — a calm, well-run team shipping shallow work.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534924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weak one and reinforce it first. That’s the engagement in a sentence.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8  /  15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failure modes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Where teams get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hollow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51460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Outsourced judgement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nobody can defend the reasoning behind the work.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Throughput creep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"AI makes us faster" became "do more", silently.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Silent overload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everyone managing their own strain, alone.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seniors speak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juniors watch the AI output go out uncorrected.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Blame the prompter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when something breaks, find who typed it.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9  /  15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JTC Technologies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Enablement — walkthrough</dc:title>
  <dc:subject>PptxGenJS Presentation</dc:subject>
  <dc:creator>JTC Technologies Group</dc:creator>
  <cp:lastModifiedBy>JTC Technologies Group</cp:lastModifiedBy>
  <cp:revision>1</cp:revision>
  <dcterms:created xsi:type="dcterms:W3CDTF">2026-09-04T12:37:22Z</dcterms:created>
  <dcterms:modified xsi:type="dcterms:W3CDTF">2026-09-04T12:37:22Z</dcterms:modified>
</cp:coreProperties>
</file>