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640080"/>
            <a:ext cx="457200" cy="457200"/>
          </a:xfrm>
          <a:prstGeom prst="roundRect">
            <a:avLst>
              <a:gd name="adj" fmla="val 12000"/>
            </a:avLst>
          </a:prstGeom>
          <a:solidFill>
            <a:srgbClr val="080C12"/>
          </a:solidFill>
          <a:ln w="25400">
            <a:solidFill>
              <a:srgbClr val="00C8FF"/>
            </a:solidFill>
            <a:prstDash val="solid"/>
          </a:ln>
        </p:spPr>
      </p:sp>
      <p:sp>
        <p:nvSpPr>
          <p:cNvPr id="3" name="Text 1"/>
          <p:cNvSpPr txBox="1"/>
          <p:nvPr/>
        </p:nvSpPr>
        <p:spPr>
          <a:xfrm>
            <a:off x="640080" y="6400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JTC</a:t>
            </a:r>
            <a:endParaRPr lang="en-US" sz="1200" dirty="0"/>
          </a:p>
        </p:txBody>
      </p:sp>
      <p:sp>
        <p:nvSpPr>
          <p:cNvPr id="4" name="Text 2"/>
          <p:cNvSpPr txBox="1"/>
          <p:nvPr/>
        </p:nvSpPr>
        <p:spPr>
          <a:xfrm>
            <a:off x="1243584" y="64008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JTC </a:t>
            </a:r>
            <a:pPr indent="0" marL="0">
              <a:buNone/>
            </a:pPr>
            <a:r>
              <a:rPr lang="en-US" sz="1300" b="1" spc="200" kern="0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</a:t>
            </a:r>
            <a:endParaRPr lang="en-US" sz="13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1965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PILLAR 05 · VIBE CODING WITH CLAUDE CODE</a:t>
            </a:r>
            <a:endParaRPr lang="en-US" sz="1100" dirty="0"/>
          </a:p>
        </p:txBody>
      </p:sp>
      <p:sp>
        <p:nvSpPr>
          <p:cNvPr id="6" name="Text 4"/>
          <p:cNvSpPr txBox="1"/>
          <p:nvPr/>
        </p:nvSpPr>
        <p:spPr>
          <a:xfrm>
            <a:off x="621792" y="2286000"/>
            <a:ext cx="113385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72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DIRECTING THE AGENT,</a:t>
            </a:r>
            <a:endParaRPr lang="en-US" sz="7200" dirty="0"/>
          </a:p>
        </p:txBody>
      </p:sp>
      <p:sp>
        <p:nvSpPr>
          <p:cNvPr id="7" name="Text 5"/>
          <p:cNvSpPr txBox="1"/>
          <p:nvPr/>
        </p:nvSpPr>
        <p:spPr>
          <a:xfrm>
            <a:off x="621792" y="3200400"/>
            <a:ext cx="113385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72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NOT JUST TRYING IT.</a:t>
            </a:r>
            <a:endParaRPr lang="en-US" sz="7200" dirty="0"/>
          </a:p>
        </p:txBody>
      </p:sp>
      <p:sp>
        <p:nvSpPr>
          <p:cNvPr id="8" name="Text 6"/>
          <p:cNvSpPr txBox="1"/>
          <p:nvPr/>
        </p:nvSpPr>
        <p:spPr>
          <a:xfrm>
            <a:off x="640080" y="4709160"/>
            <a:ext cx="9875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Shipping real software by directing an AI coding agent — not typing every line. The gap between a team that has tried it and a team that ships with it is a workflow, a set of guardrails, and a shared view of what it is for.</a:t>
            </a:r>
            <a:endParaRPr lang="en-US" sz="1300" dirty="0"/>
          </a:p>
        </p:txBody>
      </p:sp>
      <p:sp>
        <p:nvSpPr>
          <p:cNvPr id="9" name="Text 7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10" name="Text 8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1  /  15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The starting point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9418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The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readiness</a:t>
            </a:r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 check</a:t>
            </a:r>
            <a:endParaRPr lang="en-US" sz="44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2514600"/>
            <a:ext cx="987552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questions — about four minutes, scored in the browser.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score for workflow, guardrails and fit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and a combined grade from Experimenting to Fluent.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concrete first move for each area.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Take it before the first conversation:  jtctech.co.za/assess-vibe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5074920"/>
            <a:ext cx="1005840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measures how the team ships with an agent — not how good anyone is at prompting.</a:t>
            </a:r>
            <a:endParaRPr lang="en-US" sz="1300" dirty="0"/>
          </a:p>
        </p:txBody>
      </p:sp>
      <p:sp>
        <p:nvSpPr>
          <p:cNvPr id="6" name="Text 4"/>
          <p:cNvSpPr txBox="1"/>
          <p:nvPr/>
        </p:nvSpPr>
        <p:spPr>
          <a:xfrm>
            <a:off x="8686800" y="1188720"/>
            <a:ext cx="3291840" cy="4206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21000" dirty="0">
                <a:solidFill>
                  <a:srgbClr val="132339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?</a:t>
            </a:r>
            <a:endParaRPr lang="en-US" sz="21000" dirty="0"/>
          </a:p>
        </p:txBody>
      </p:sp>
      <p:sp>
        <p:nvSpPr>
          <p:cNvPr id="7" name="Text 5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8" name="Text 6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10  /  15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How an engagement runs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9418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Set up → guard →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spread</a:t>
            </a:r>
            <a:endParaRPr lang="en-US" sz="4400" dirty="0"/>
          </a:p>
        </p:txBody>
      </p:sp>
      <p:sp>
        <p:nvSpPr>
          <p:cNvPr id="4" name="Shape 2"/>
          <p:cNvSpPr/>
          <p:nvPr/>
        </p:nvSpPr>
        <p:spPr>
          <a:xfrm>
            <a:off x="640080" y="2971800"/>
            <a:ext cx="2384298" cy="2057400"/>
          </a:xfrm>
          <a:prstGeom prst="roundRect">
            <a:avLst>
              <a:gd name="adj" fmla="val 2667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877824" y="3209544"/>
            <a:ext cx="192709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01</a:t>
            </a:r>
            <a:endParaRPr lang="en-US" sz="1000" dirty="0"/>
          </a:p>
        </p:txBody>
      </p:sp>
      <p:sp>
        <p:nvSpPr>
          <p:cNvPr id="6" name="Text 4"/>
          <p:cNvSpPr txBox="1"/>
          <p:nvPr/>
        </p:nvSpPr>
        <p:spPr>
          <a:xfrm>
            <a:off x="877824" y="3502152"/>
            <a:ext cx="1927098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Readiness check</a:t>
            </a:r>
            <a:endParaRPr lang="en-US" sz="1300" dirty="0"/>
          </a:p>
        </p:txBody>
      </p:sp>
      <p:sp>
        <p:nvSpPr>
          <p:cNvPr id="7" name="Text 5"/>
          <p:cNvSpPr txBox="1"/>
          <p:nvPr/>
        </p:nvSpPr>
        <p:spPr>
          <a:xfrm>
            <a:off x="877824" y="4197096"/>
            <a:ext cx="1927098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 workflow, guardrails and fit. Name the weak one.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3070098" y="3726180"/>
            <a:ext cx="3840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3481578" y="2971800"/>
            <a:ext cx="2384298" cy="2057400"/>
          </a:xfrm>
          <a:prstGeom prst="roundRect">
            <a:avLst>
              <a:gd name="adj" fmla="val 2667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3719322" y="3209544"/>
            <a:ext cx="192709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02</a:t>
            </a:r>
            <a:endParaRPr lang="en-US" sz="1000" dirty="0"/>
          </a:p>
        </p:txBody>
      </p:sp>
      <p:sp>
        <p:nvSpPr>
          <p:cNvPr id="11" name="Text 9"/>
          <p:cNvSpPr txBox="1"/>
          <p:nvPr/>
        </p:nvSpPr>
        <p:spPr>
          <a:xfrm>
            <a:off x="3719322" y="3502152"/>
            <a:ext cx="1927098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up the workflow</a:t>
            </a:r>
            <a:endParaRPr lang="en-US" sz="1300" dirty="0"/>
          </a:p>
        </p:txBody>
      </p:sp>
      <p:sp>
        <p:nvSpPr>
          <p:cNvPr id="12" name="Text 10"/>
          <p:cNvSpPr txBox="1"/>
          <p:nvPr/>
        </p:nvSpPr>
        <p:spPr>
          <a:xfrm>
            <a:off x="3719322" y="4197096"/>
            <a:ext cx="1927098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 installed, agent-facing docs in the repos, shared prompt patterns.</a:t>
            </a:r>
            <a:endParaRPr lang="en-US" sz="1000" dirty="0"/>
          </a:p>
        </p:txBody>
      </p:sp>
      <p:sp>
        <p:nvSpPr>
          <p:cNvPr id="13" name="Text 11"/>
          <p:cNvSpPr txBox="1"/>
          <p:nvPr/>
        </p:nvSpPr>
        <p:spPr>
          <a:xfrm>
            <a:off x="5911596" y="3726180"/>
            <a:ext cx="3840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6323076" y="2971800"/>
            <a:ext cx="2384298" cy="2057400"/>
          </a:xfrm>
          <a:prstGeom prst="roundRect">
            <a:avLst>
              <a:gd name="adj" fmla="val 2667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6560820" y="3209544"/>
            <a:ext cx="192709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03</a:t>
            </a:r>
            <a:endParaRPr lang="en-US" sz="1000" dirty="0"/>
          </a:p>
        </p:txBody>
      </p:sp>
      <p:sp>
        <p:nvSpPr>
          <p:cNvPr id="16" name="Text 14"/>
          <p:cNvSpPr txBox="1"/>
          <p:nvPr/>
        </p:nvSpPr>
        <p:spPr>
          <a:xfrm>
            <a:off x="6560820" y="3502152"/>
            <a:ext cx="1927098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Put guardrails in</a:t>
            </a:r>
            <a:endParaRPr lang="en-US" sz="1300" dirty="0"/>
          </a:p>
        </p:txBody>
      </p:sp>
      <p:sp>
        <p:nvSpPr>
          <p:cNvPr id="17" name="Text 15"/>
          <p:cNvSpPr txBox="1"/>
          <p:nvPr/>
        </p:nvSpPr>
        <p:spPr>
          <a:xfrm>
            <a:off x="6560820" y="4197096"/>
            <a:ext cx="1927098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rule, test bar, diff ownership, scope control, security pass.</a:t>
            </a:r>
            <a:endParaRPr lang="en-US" sz="1000" dirty="0"/>
          </a:p>
        </p:txBody>
      </p:sp>
      <p:sp>
        <p:nvSpPr>
          <p:cNvPr id="18" name="Text 16"/>
          <p:cNvSpPr txBox="1"/>
          <p:nvPr/>
        </p:nvSpPr>
        <p:spPr>
          <a:xfrm>
            <a:off x="8753094" y="3726180"/>
            <a:ext cx="3840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9164574" y="2971800"/>
            <a:ext cx="2384298" cy="2057400"/>
          </a:xfrm>
          <a:prstGeom prst="roundRect">
            <a:avLst>
              <a:gd name="adj" fmla="val 2667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20" name="Text 18"/>
          <p:cNvSpPr txBox="1"/>
          <p:nvPr/>
        </p:nvSpPr>
        <p:spPr>
          <a:xfrm>
            <a:off x="9402318" y="3209544"/>
            <a:ext cx="192709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04</a:t>
            </a:r>
            <a:endParaRPr lang="en-US" sz="1000" dirty="0"/>
          </a:p>
        </p:txBody>
      </p:sp>
      <p:sp>
        <p:nvSpPr>
          <p:cNvPr id="21" name="Text 19"/>
          <p:cNvSpPr txBox="1"/>
          <p:nvPr/>
        </p:nvSpPr>
        <p:spPr>
          <a:xfrm>
            <a:off x="9402318" y="3502152"/>
            <a:ext cx="1927098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Spread &amp; embed</a:t>
            </a:r>
            <a:endParaRPr lang="en-US" sz="1300" dirty="0"/>
          </a:p>
        </p:txBody>
      </p:sp>
      <p:sp>
        <p:nvSpPr>
          <p:cNvPr id="22" name="Text 20"/>
          <p:cNvSpPr txBox="1"/>
          <p:nvPr/>
        </p:nvSpPr>
        <p:spPr>
          <a:xfrm>
            <a:off x="9402318" y="4197096"/>
            <a:ext cx="1927098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Pair-build on the live codebase, a safe non-technical path, normal delivery.</a:t>
            </a:r>
            <a:endParaRPr lang="en-US" sz="1000" dirty="0"/>
          </a:p>
        </p:txBody>
      </p:sp>
      <p:sp>
        <p:nvSpPr>
          <p:cNvPr id="23" name="Text 21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24" name="Text 22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11  /  15</a:t>
            </a:r>
            <a:endParaRPr lang="en-US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By segment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9418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Where it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starts</a:t>
            </a:r>
            <a:endParaRPr lang="en-US" sz="4400" dirty="0"/>
          </a:p>
        </p:txBody>
      </p:sp>
      <p:sp>
        <p:nvSpPr>
          <p:cNvPr id="4" name="Shape 2"/>
          <p:cNvSpPr/>
          <p:nvPr/>
        </p:nvSpPr>
        <p:spPr>
          <a:xfrm>
            <a:off x="640080" y="2926080"/>
            <a:ext cx="3441192" cy="2286000"/>
          </a:xfrm>
          <a:prstGeom prst="roundRect">
            <a:avLst>
              <a:gd name="adj" fmla="val 2400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41832" y="3255264"/>
            <a:ext cx="118872" cy="118872"/>
          </a:xfrm>
          <a:prstGeom prst="ellipse">
            <a:avLst/>
          </a:prstGeom>
          <a:solidFill>
            <a:srgbClr val="00C8FF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1152144" y="3172968"/>
            <a:ext cx="2618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INDIVIDUALS</a:t>
            </a:r>
            <a:endParaRPr lang="en-US" sz="950" dirty="0"/>
          </a:p>
        </p:txBody>
      </p:sp>
      <p:sp>
        <p:nvSpPr>
          <p:cNvPr id="7" name="Text 5"/>
          <p:cNvSpPr txBox="1"/>
          <p:nvPr/>
        </p:nvSpPr>
        <p:spPr>
          <a:xfrm>
            <a:off x="941832" y="3529584"/>
            <a:ext cx="28376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directing</a:t>
            </a:r>
            <a:endParaRPr lang="en-US" sz="1600" dirty="0"/>
          </a:p>
        </p:txBody>
      </p:sp>
      <p:sp>
        <p:nvSpPr>
          <p:cNvPr id="8" name="Text 6"/>
          <p:cNvSpPr txBox="1"/>
          <p:nvPr/>
        </p:nvSpPr>
        <p:spPr>
          <a:xfrm>
            <a:off x="941832" y="4005072"/>
            <a:ext cx="2837688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Code onboarding and first project.  Vibe-coding fundamentals.  A prompt-to-prototype clinic.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373880" y="2926080"/>
            <a:ext cx="3441192" cy="2286000"/>
          </a:xfrm>
          <a:prstGeom prst="roundRect">
            <a:avLst>
              <a:gd name="adj" fmla="val 2400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675632" y="3255264"/>
            <a:ext cx="118872" cy="118872"/>
          </a:xfrm>
          <a:prstGeom prst="ellipse">
            <a:avLst/>
          </a:prstGeom>
          <a:solidFill>
            <a:srgbClr val="F5A623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4885944" y="3172968"/>
            <a:ext cx="2618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F5A623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SMB</a:t>
            </a:r>
            <a:endParaRPr lang="en-US" sz="950" dirty="0"/>
          </a:p>
        </p:txBody>
      </p:sp>
      <p:sp>
        <p:nvSpPr>
          <p:cNvPr id="12" name="Text 10"/>
          <p:cNvSpPr txBox="1"/>
          <p:nvPr/>
        </p:nvSpPr>
        <p:spPr>
          <a:xfrm>
            <a:off x="4675632" y="3529584"/>
            <a:ext cx="28376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Make it a team habit</a:t>
            </a:r>
            <a:endParaRPr lang="en-US" sz="1600" dirty="0"/>
          </a:p>
        </p:txBody>
      </p:sp>
      <p:sp>
        <p:nvSpPr>
          <p:cNvPr id="13" name="Text 11"/>
          <p:cNvSpPr txBox="1"/>
          <p:nvPr/>
        </p:nvSpPr>
        <p:spPr>
          <a:xfrm>
            <a:off x="4675632" y="4005072"/>
            <a:ext cx="2837688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Claude Code rollout.  An AI-generated-code review and guardrail workflow.  Pair-building on a live codebase.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8107680" y="2926080"/>
            <a:ext cx="3441192" cy="2286000"/>
          </a:xfrm>
          <a:prstGeom prst="roundRect">
            <a:avLst>
              <a:gd name="adj" fmla="val 2400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409432" y="3255264"/>
            <a:ext cx="118872" cy="118872"/>
          </a:xfrm>
          <a:prstGeom prst="ellipse">
            <a:avLst/>
          </a:prstGeom>
          <a:solidFill>
            <a:srgbClr val="3DFFA0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8619744" y="3172968"/>
            <a:ext cx="2618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3DFFA0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ENTERPRISE</a:t>
            </a:r>
            <a:endParaRPr lang="en-US" sz="950" dirty="0"/>
          </a:p>
        </p:txBody>
      </p:sp>
      <p:sp>
        <p:nvSpPr>
          <p:cNvPr id="17" name="Text 15"/>
          <p:cNvSpPr txBox="1"/>
          <p:nvPr/>
        </p:nvSpPr>
        <p:spPr>
          <a:xfrm>
            <a:off x="8409432" y="3529584"/>
            <a:ext cx="28376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Operating model</a:t>
            </a:r>
            <a:endParaRPr lang="en-US" sz="1600" dirty="0"/>
          </a:p>
        </p:txBody>
      </p:sp>
      <p:sp>
        <p:nvSpPr>
          <p:cNvPr id="18" name="Text 16"/>
          <p:cNvSpPr txBox="1"/>
          <p:nvPr/>
        </p:nvSpPr>
        <p:spPr>
          <a:xfrm>
            <a:off x="8409432" y="4005072"/>
            <a:ext cx="2837688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agentic-coding operating model.  Standards for AI-generated code at scale.  Enablement across engineering teams.</a:t>
            </a:r>
            <a:endParaRPr lang="en-US" sz="1100" dirty="0"/>
          </a:p>
        </p:txBody>
      </p:sp>
      <p:sp>
        <p:nvSpPr>
          <p:cNvPr id="19" name="Text 17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20" name="Text 18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12  /  15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What an engagement leaves behind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9418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What you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keep</a:t>
            </a:r>
            <a:endParaRPr lang="en-US" sz="4400" dirty="0"/>
          </a:p>
        </p:txBody>
      </p:sp>
      <p:sp>
        <p:nvSpPr>
          <p:cNvPr id="4" name="Shape 2"/>
          <p:cNvSpPr/>
          <p:nvPr/>
        </p:nvSpPr>
        <p:spPr>
          <a:xfrm>
            <a:off x="640080" y="2926080"/>
            <a:ext cx="3441192" cy="2286000"/>
          </a:xfrm>
          <a:prstGeom prst="roundRect">
            <a:avLst>
              <a:gd name="adj" fmla="val 2400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41832" y="3255264"/>
            <a:ext cx="118872" cy="118872"/>
          </a:xfrm>
          <a:prstGeom prst="ellipse">
            <a:avLst/>
          </a:prstGeom>
          <a:solidFill>
            <a:srgbClr val="00C8FF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1152144" y="3172968"/>
            <a:ext cx="2618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THE SETUP</a:t>
            </a:r>
            <a:endParaRPr lang="en-US" sz="950" dirty="0"/>
          </a:p>
        </p:txBody>
      </p:sp>
      <p:sp>
        <p:nvSpPr>
          <p:cNvPr id="7" name="Text 5"/>
          <p:cNvSpPr txBox="1"/>
          <p:nvPr/>
        </p:nvSpPr>
        <p:spPr>
          <a:xfrm>
            <a:off x="941832" y="3529584"/>
            <a:ext cx="28376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Agent-ready repos</a:t>
            </a:r>
            <a:endParaRPr lang="en-US" sz="1600" dirty="0"/>
          </a:p>
        </p:txBody>
      </p:sp>
      <p:sp>
        <p:nvSpPr>
          <p:cNvPr id="8" name="Text 6"/>
          <p:cNvSpPr txBox="1"/>
          <p:nvPr/>
        </p:nvSpPr>
        <p:spPr>
          <a:xfrm>
            <a:off x="941832" y="4005072"/>
            <a:ext cx="2837688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Agent-facing docs and shared prompt patterns that make every session start from context, not cold.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373880" y="2926080"/>
            <a:ext cx="3441192" cy="2286000"/>
          </a:xfrm>
          <a:prstGeom prst="roundRect">
            <a:avLst>
              <a:gd name="adj" fmla="val 2400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675632" y="3255264"/>
            <a:ext cx="118872" cy="118872"/>
          </a:xfrm>
          <a:prstGeom prst="ellipse">
            <a:avLst/>
          </a:prstGeom>
          <a:solidFill>
            <a:srgbClr val="F5A623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4885944" y="3172968"/>
            <a:ext cx="2618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F5A623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THE RULE</a:t>
            </a:r>
            <a:endParaRPr lang="en-US" sz="950" dirty="0"/>
          </a:p>
        </p:txBody>
      </p:sp>
      <p:sp>
        <p:nvSpPr>
          <p:cNvPr id="12" name="Text 10"/>
          <p:cNvSpPr txBox="1"/>
          <p:nvPr/>
        </p:nvSpPr>
        <p:spPr>
          <a:xfrm>
            <a:off x="4675632" y="3529584"/>
            <a:ext cx="28376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own the diff</a:t>
            </a:r>
            <a:endParaRPr lang="en-US" sz="1600" dirty="0"/>
          </a:p>
        </p:txBody>
      </p:sp>
      <p:sp>
        <p:nvSpPr>
          <p:cNvPr id="13" name="Text 11"/>
          <p:cNvSpPr txBox="1"/>
          <p:nvPr/>
        </p:nvSpPr>
        <p:spPr>
          <a:xfrm>
            <a:off x="4675632" y="4005072"/>
            <a:ext cx="2837688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 review, the same test bar, a security pass, and scope control — enforced in review, not aspirational.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8107680" y="2926080"/>
            <a:ext cx="3441192" cy="2286000"/>
          </a:xfrm>
          <a:prstGeom prst="roundRect">
            <a:avLst>
              <a:gd name="adj" fmla="val 2400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409432" y="3255264"/>
            <a:ext cx="118872" cy="118872"/>
          </a:xfrm>
          <a:prstGeom prst="ellipse">
            <a:avLst/>
          </a:prstGeom>
          <a:solidFill>
            <a:srgbClr val="3DFFA0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8619744" y="3172968"/>
            <a:ext cx="2618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3DFFA0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THE POSITION</a:t>
            </a:r>
            <a:endParaRPr lang="en-US" sz="950" dirty="0"/>
          </a:p>
        </p:txBody>
      </p:sp>
      <p:sp>
        <p:nvSpPr>
          <p:cNvPr id="17" name="Text 15"/>
          <p:cNvSpPr txBox="1"/>
          <p:nvPr/>
        </p:nvSpPr>
        <p:spPr>
          <a:xfrm>
            <a:off x="8409432" y="3529584"/>
            <a:ext cx="28376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it is good for here</a:t>
            </a:r>
            <a:endParaRPr lang="en-US" sz="1600" dirty="0"/>
          </a:p>
        </p:txBody>
      </p:sp>
      <p:sp>
        <p:nvSpPr>
          <p:cNvPr id="18" name="Text 16"/>
          <p:cNvSpPr txBox="1"/>
          <p:nvPr/>
        </p:nvSpPr>
        <p:spPr>
          <a:xfrm>
            <a:off x="8409432" y="4005072"/>
            <a:ext cx="2837688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written, shared view of where agentic coding fits and where it does not — revisited as the tools change.</a:t>
            </a:r>
            <a:endParaRPr lang="en-US" sz="1100" dirty="0"/>
          </a:p>
        </p:txBody>
      </p:sp>
      <p:sp>
        <p:nvSpPr>
          <p:cNvPr id="19" name="Text 17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20" name="Text 18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13  /  15</a:t>
            </a:r>
            <a:endParaRPr lang="en-US" sz="8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Why JTC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417320"/>
            <a:ext cx="1124712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52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We ship this way</a:t>
            </a:r>
            <a:endParaRPr lang="en-US" sz="5200" dirty="0"/>
          </a:p>
          <a:p>
            <a:pPr indent="0" marL="0">
              <a:buNone/>
            </a:pPr>
            <a:r>
              <a:rPr lang="en-US" sz="52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ourselves.</a:t>
            </a:r>
            <a:endParaRPr lang="en-US" sz="52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3566160"/>
            <a:ext cx="1042416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JTC tools — Guardian AI, PromptForge, Dark Pattern Detector, Scrum Toolkit — were built by directing an agent inside a real review-and-test process.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Led by Jon Boyle, who has lived the AI and Agile adoption curve inside a real team at scale.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Guardrails first — the advice is what we actually enforce on our own diffs, not a theory.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6" name="Text 4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14  /  15</a:t>
            </a:r>
            <a:endParaRPr lang="en-US" sz="8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640080"/>
            <a:ext cx="457200" cy="457200"/>
          </a:xfrm>
          <a:prstGeom prst="roundRect">
            <a:avLst>
              <a:gd name="adj" fmla="val 12000"/>
            </a:avLst>
          </a:prstGeom>
          <a:solidFill>
            <a:srgbClr val="080C12"/>
          </a:solidFill>
          <a:ln w="25400">
            <a:solidFill>
              <a:srgbClr val="00C8FF"/>
            </a:solidFill>
            <a:prstDash val="solid"/>
          </a:ln>
        </p:spPr>
      </p:sp>
      <p:sp>
        <p:nvSpPr>
          <p:cNvPr id="3" name="Text 1"/>
          <p:cNvSpPr txBox="1"/>
          <p:nvPr/>
        </p:nvSpPr>
        <p:spPr>
          <a:xfrm>
            <a:off x="640080" y="6400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JTC</a:t>
            </a:r>
            <a:endParaRPr lang="en-US" sz="1200" dirty="0"/>
          </a:p>
        </p:txBody>
      </p:sp>
      <p:sp>
        <p:nvSpPr>
          <p:cNvPr id="4" name="Text 2"/>
          <p:cNvSpPr txBox="1"/>
          <p:nvPr/>
        </p:nvSpPr>
        <p:spPr>
          <a:xfrm>
            <a:off x="1243584" y="64008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JTC </a:t>
            </a:r>
            <a:pPr indent="0" marL="0">
              <a:buNone/>
            </a:pPr>
            <a:r>
              <a:rPr lang="en-US" sz="1300" b="1" spc="200" kern="0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</a:t>
            </a:r>
            <a:endParaRPr lang="en-US" sz="13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192024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Start</a:t>
            </a:r>
            <a:endParaRPr lang="en-US" sz="1100" dirty="0"/>
          </a:p>
        </p:txBody>
      </p:sp>
      <p:sp>
        <p:nvSpPr>
          <p:cNvPr id="6" name="Text 4"/>
          <p:cNvSpPr txBox="1"/>
          <p:nvPr/>
        </p:nvSpPr>
        <p:spPr>
          <a:xfrm>
            <a:off x="621792" y="2240280"/>
            <a:ext cx="109728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78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START WITH</a:t>
            </a:r>
            <a:endParaRPr lang="en-US" sz="7800" dirty="0"/>
          </a:p>
        </p:txBody>
      </p:sp>
      <p:sp>
        <p:nvSpPr>
          <p:cNvPr id="7" name="Text 5"/>
          <p:cNvSpPr txBox="1"/>
          <p:nvPr/>
        </p:nvSpPr>
        <p:spPr>
          <a:xfrm>
            <a:off x="621792" y="3154680"/>
            <a:ext cx="109728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78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THE WEAK ONE.</a:t>
            </a:r>
            <a:endParaRPr lang="en-US" sz="7800" dirty="0"/>
          </a:p>
        </p:txBody>
      </p:sp>
      <p:sp>
        <p:nvSpPr>
          <p:cNvPr id="8" name="Text 6"/>
          <p:cNvSpPr txBox="1"/>
          <p:nvPr/>
        </p:nvSpPr>
        <p:spPr>
          <a:xfrm>
            <a:off x="640080" y="4526280"/>
            <a:ext cx="914400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Take the readiness check, then a 30-minute conversation about where an engagement begins.</a:t>
            </a:r>
            <a:endParaRPr lang="en-US" sz="1300" dirty="0"/>
          </a:p>
        </p:txBody>
      </p:sp>
      <p:sp>
        <p:nvSpPr>
          <p:cNvPr id="9" name="Text 7"/>
          <p:cNvSpPr txBox="1"/>
          <p:nvPr/>
        </p:nvSpPr>
        <p:spPr>
          <a:xfrm>
            <a:off x="640080" y="525780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spc="1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hello@jtctech.co.za      jtctech.co.za/assess-vibe      Built in South Africa</a:t>
            </a:r>
            <a:endParaRPr lang="en-US" sz="1050" dirty="0"/>
          </a:p>
        </p:txBody>
      </p:sp>
      <p:sp>
        <p:nvSpPr>
          <p:cNvPr id="10" name="Text 8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11" name="Text 9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15  /  15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The gap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554480"/>
            <a:ext cx="1124712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5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You tried it.</a:t>
            </a:r>
            <a:endParaRPr lang="en-US" sz="5400" dirty="0"/>
          </a:p>
          <a:p>
            <a:pPr indent="0" marL="0">
              <a:buNone/>
            </a:pPr>
            <a:r>
              <a:rPr lang="en-US" sz="5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Did it stick?</a:t>
            </a:r>
            <a:endParaRPr lang="en-US" sz="54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4572000"/>
            <a:ext cx="9875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teams now have someone who has run a coding agent on something real. Far fewer have review and testing that hold for AI-written code, a way for a second person to do it, and an honest position on what it is good for here. That is the difference between a demo and a capability.</a:t>
            </a:r>
            <a:endParaRPr lang="en-US" sz="13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6" name="Text 4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2  /  15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The approach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1655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What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enablement</a:t>
            </a:r>
            <a:endParaRPr lang="en-US" sz="4400" dirty="0"/>
          </a:p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means here</a:t>
            </a:r>
            <a:endParaRPr lang="en-US" sz="44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2834640"/>
            <a:ext cx="740664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working way to direct the agent, the guardrails that keep its output safe, and getting it into more than one pair of hands.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replacing engineers, or letting AI-generated code merge unread. Whoever prompted it still owns the diff.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Across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workflow, guardrails and fit — a weak one undermines the other two.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someone who builds this way in-house — the JTC tools were shipped by directing an agent inside a real process.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8686800" y="1188720"/>
            <a:ext cx="3291840" cy="4206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21000" dirty="0">
                <a:solidFill>
                  <a:srgbClr val="132339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05</a:t>
            </a:r>
            <a:endParaRPr lang="en-US" sz="210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7" name="Text 5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3  /  15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The model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9418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Three things to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get right</a:t>
            </a:r>
            <a:endParaRPr lang="en-US" sz="4400" dirty="0"/>
          </a:p>
        </p:txBody>
      </p:sp>
      <p:sp>
        <p:nvSpPr>
          <p:cNvPr id="4" name="Shape 2"/>
          <p:cNvSpPr/>
          <p:nvPr/>
        </p:nvSpPr>
        <p:spPr>
          <a:xfrm>
            <a:off x="640080" y="2743200"/>
            <a:ext cx="3441192" cy="2286000"/>
          </a:xfrm>
          <a:prstGeom prst="roundRect">
            <a:avLst>
              <a:gd name="adj" fmla="val 2400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41832" y="3072384"/>
            <a:ext cx="118872" cy="118872"/>
          </a:xfrm>
          <a:prstGeom prst="ellipse">
            <a:avLst/>
          </a:prstGeom>
          <a:solidFill>
            <a:srgbClr val="00C8FF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1152144" y="2990088"/>
            <a:ext cx="2618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01</a:t>
            </a:r>
            <a:endParaRPr lang="en-US" sz="950" dirty="0"/>
          </a:p>
        </p:txBody>
      </p:sp>
      <p:sp>
        <p:nvSpPr>
          <p:cNvPr id="7" name="Text 5"/>
          <p:cNvSpPr txBox="1"/>
          <p:nvPr/>
        </p:nvSpPr>
        <p:spPr>
          <a:xfrm>
            <a:off x="941832" y="3346704"/>
            <a:ext cx="28376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Workflow</a:t>
            </a:r>
            <a:endParaRPr lang="en-US" sz="1600" dirty="0"/>
          </a:p>
        </p:txBody>
      </p:sp>
      <p:sp>
        <p:nvSpPr>
          <p:cNvPr id="8" name="Text 6"/>
          <p:cNvSpPr txBox="1"/>
          <p:nvPr/>
        </p:nvSpPr>
        <p:spPr>
          <a:xfrm>
            <a:off x="941832" y="3822192"/>
            <a:ext cx="2837688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agent set up, the repo giving it context, people knowing when to use it, and how to stop and redirect it.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373880" y="2743200"/>
            <a:ext cx="3441192" cy="2286000"/>
          </a:xfrm>
          <a:prstGeom prst="roundRect">
            <a:avLst>
              <a:gd name="adj" fmla="val 2400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675632" y="3072384"/>
            <a:ext cx="118872" cy="118872"/>
          </a:xfrm>
          <a:prstGeom prst="ellipse">
            <a:avLst/>
          </a:prstGeom>
          <a:solidFill>
            <a:srgbClr val="F5A623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4885944" y="2990088"/>
            <a:ext cx="2618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F5A623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02</a:t>
            </a:r>
            <a:endParaRPr lang="en-US" sz="950" dirty="0"/>
          </a:p>
        </p:txBody>
      </p:sp>
      <p:sp>
        <p:nvSpPr>
          <p:cNvPr id="12" name="Text 10"/>
          <p:cNvSpPr txBox="1"/>
          <p:nvPr/>
        </p:nvSpPr>
        <p:spPr>
          <a:xfrm>
            <a:off x="4675632" y="3346704"/>
            <a:ext cx="28376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Guardrails</a:t>
            </a:r>
            <a:endParaRPr lang="en-US" sz="1600" dirty="0"/>
          </a:p>
        </p:txBody>
      </p:sp>
      <p:sp>
        <p:nvSpPr>
          <p:cNvPr id="13" name="Text 11"/>
          <p:cNvSpPr txBox="1"/>
          <p:nvPr/>
        </p:nvSpPr>
        <p:spPr>
          <a:xfrm>
            <a:off x="4675632" y="3822192"/>
            <a:ext cx="2837688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 review before merge, the same test bar as hand-written code, clear diff ownership, and scope control.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8107680" y="2743200"/>
            <a:ext cx="3441192" cy="2286000"/>
          </a:xfrm>
          <a:prstGeom prst="roundRect">
            <a:avLst>
              <a:gd name="adj" fmla="val 2400"/>
            </a:avLst>
          </a:prstGeom>
          <a:solidFill>
            <a:srgbClr val="10213B"/>
          </a:solidFill>
          <a:ln w="12700">
            <a:solidFill>
              <a:srgbClr val="223A5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409432" y="3072384"/>
            <a:ext cx="118872" cy="118872"/>
          </a:xfrm>
          <a:prstGeom prst="ellipse">
            <a:avLst/>
          </a:prstGeom>
          <a:solidFill>
            <a:srgbClr val="3DFFA0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8619744" y="2990088"/>
            <a:ext cx="2618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3DFFA0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03</a:t>
            </a:r>
            <a:endParaRPr lang="en-US" sz="950" dirty="0"/>
          </a:p>
        </p:txBody>
      </p:sp>
      <p:sp>
        <p:nvSpPr>
          <p:cNvPr id="17" name="Text 15"/>
          <p:cNvSpPr txBox="1"/>
          <p:nvPr/>
        </p:nvSpPr>
        <p:spPr>
          <a:xfrm>
            <a:off x="8409432" y="3346704"/>
            <a:ext cx="28376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Fit &amp; spread</a:t>
            </a:r>
            <a:endParaRPr lang="en-US" sz="1600" dirty="0"/>
          </a:p>
        </p:txBody>
      </p:sp>
      <p:sp>
        <p:nvSpPr>
          <p:cNvPr id="18" name="Text 16"/>
          <p:cNvSpPr txBox="1"/>
          <p:nvPr/>
        </p:nvSpPr>
        <p:spPr>
          <a:xfrm>
            <a:off x="8409432" y="3822192"/>
            <a:ext cx="2837688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than one person capable, a safe path for non-technical people, and a shared position on what it is for.</a:t>
            </a:r>
            <a:endParaRPr lang="en-US" sz="1100" dirty="0"/>
          </a:p>
        </p:txBody>
      </p:sp>
      <p:sp>
        <p:nvSpPr>
          <p:cNvPr id="19" name="Text 17"/>
          <p:cNvSpPr txBox="1"/>
          <p:nvPr/>
        </p:nvSpPr>
        <p:spPr>
          <a:xfrm>
            <a:off x="640080" y="5303520"/>
            <a:ext cx="1005840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slick workflow with weak guardrails ships fast, unreviewed risk. Strong guardrails with no workflow just adds friction nobody uses.</a:t>
            </a:r>
            <a:endParaRPr lang="en-US" sz="1300" dirty="0"/>
          </a:p>
        </p:txBody>
      </p:sp>
      <p:sp>
        <p:nvSpPr>
          <p:cNvPr id="20" name="Text 18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21" name="Text 19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4  /  15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01 · Workflow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9418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What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good</a:t>
            </a:r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 looks like</a:t>
            </a:r>
            <a:endParaRPr lang="en-US" sz="44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2468880"/>
            <a:ext cx="100584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coding agent is actually set up and in use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by more than one person, not one champion.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Repos give the agent context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conventions, how to run tests, what not to touch.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People know when to reach for the agent and when to just write the code.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Prompts and sessions are treated as a skill people get better at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patterns get shared.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the agent goes down a wrong path,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people stop, reset and redirect — not start over.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8686800" y="1188720"/>
            <a:ext cx="3291840" cy="4206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21000" dirty="0">
                <a:solidFill>
                  <a:srgbClr val="132339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01</a:t>
            </a:r>
            <a:endParaRPr lang="en-US" sz="210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7" name="Text 5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5  /  15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02 · Guardrails · the risky one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9418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Non-negotiable, not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optional</a:t>
            </a:r>
            <a:endParaRPr lang="en-US" sz="44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2468880"/>
            <a:ext cx="100584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AI-generated change is reviewed by a human who understands it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it merges.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AI-generated code passes the same tests — and ideally new ones —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hand-written code.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Whoever prompted it owns the diff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its correctness, its security, its fit.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 control stops the agent touching secrets, prod config, unrelated files.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AI-generated code gets a security pass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injection, secrets, unsafe dependencies — as standard.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8686800" y="1188720"/>
            <a:ext cx="3291840" cy="4206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21000" dirty="0">
                <a:solidFill>
                  <a:srgbClr val="132339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02</a:t>
            </a:r>
            <a:endParaRPr lang="en-US" sz="210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7" name="Text 5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6  /  15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03 · Fit &amp; spread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9418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A capability, not a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trick</a:t>
            </a:r>
            <a:endParaRPr lang="en-US" sz="44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2468880"/>
            <a:ext cx="100584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than one person can do it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it does not leave if they leave.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Non-technical people have a safe path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the right things — internal tools, prototypes, scripts.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Agentic coding sits in the real delivery process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branching, review, CI — not a side experiment.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There is a shared view of what it is good for here — and what it is not.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8686800" y="1188720"/>
            <a:ext cx="3291840" cy="4206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21000" dirty="0">
                <a:solidFill>
                  <a:srgbClr val="132339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03</a:t>
            </a:r>
            <a:endParaRPr lang="en-US" sz="210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7" name="Text 5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7  /  15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Why the three, together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417320"/>
            <a:ext cx="1124712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52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One weak area</a:t>
            </a:r>
            <a:endParaRPr lang="en-US" sz="5200" dirty="0"/>
          </a:p>
          <a:p>
            <a:pPr indent="0" marL="0">
              <a:buNone/>
            </a:pPr>
            <a:r>
              <a:rPr lang="en-US" sz="52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exposes the rest</a:t>
            </a:r>
            <a:endParaRPr lang="en-US" sz="52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3566160"/>
            <a:ext cx="1024128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Workflow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without guardrails — fast, confident output that nobody has really checked.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Guardrails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without workflow — a review gate on code the agent produced badly, so people stop bothering.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Fit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without either — one person’s party trick, one leaver away from gone.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5349240"/>
            <a:ext cx="1005840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7E93A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 the weak one and reinforce it first. That is the engagement in a sentence.</a:t>
            </a:r>
            <a:endParaRPr lang="en-US" sz="1300" dirty="0"/>
          </a:p>
        </p:txBody>
      </p:sp>
      <p:sp>
        <p:nvSpPr>
          <p:cNvPr id="6" name="Text 4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7" name="Text 5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8  /  15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80C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822960"/>
            <a:ext cx="9144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C8FF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// The failure modes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621792" y="1280160"/>
            <a:ext cx="11155680" cy="9418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400" spc="100" kern="0" dirty="0">
                <a:solidFill>
                  <a:srgbClr val="E8EDF5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Where teams get </a:t>
            </a:r>
            <a:pPr indent="0" marL="0">
              <a:buNone/>
            </a:pPr>
            <a:r>
              <a:rPr lang="en-US" sz="4400" spc="100" kern="0" dirty="0">
                <a:solidFill>
                  <a:srgbClr val="00C8FF"/>
                </a:solidFill>
                <a:latin typeface="Bebas Neue" pitchFamily="34" charset="0"/>
                <a:ea typeface="Bebas Neue" pitchFamily="34" charset="-122"/>
                <a:cs typeface="Bebas Neue" pitchFamily="34" charset="-120"/>
              </a:rPr>
              <a:t>exposed</a:t>
            </a:r>
            <a:endParaRPr lang="en-US" sz="44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2514600"/>
            <a:ext cx="100584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Merge-and-hope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AI-written PRs get a lighter look than hand-written ones.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lone champion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it works, but only when one person drives it.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 starvation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no agent-facing docs, so every session re-explains the codebase.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 creep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the agent edits files, config and secrets it was never meant to touch.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▪"/>
            </a:pPr>
            <a:r>
              <a:rPr lang="en-US" sz="1500" b="1" dirty="0">
                <a:solidFill>
                  <a:srgbClr val="00C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Side experiment </a:t>
            </a:r>
            <a:pPr indent="0" marL="0">
              <a:spcAft>
                <a:spcPts val="1400"/>
              </a:spcAft>
              <a:buNone/>
            </a:pPr>
            <a:r>
              <a:rPr lang="en-US" sz="1500" dirty="0">
                <a:solidFill>
                  <a:srgbClr val="E8ED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it never joins the real branch-review-CI process, so it never matures.</a:t>
            </a:r>
            <a:endParaRPr lang="en-US" sz="1500" dirty="0"/>
          </a:p>
        </p:txBody>
      </p:sp>
      <p:sp>
        <p:nvSpPr>
          <p:cNvPr id="5" name="Text 3"/>
          <p:cNvSpPr txBox="1"/>
          <p:nvPr/>
        </p:nvSpPr>
        <p:spPr>
          <a:xfrm>
            <a:off x="640080" y="638251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3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JTC TECH</a:t>
            </a:r>
            <a:endParaRPr lang="en-US" sz="850" dirty="0"/>
          </a:p>
        </p:txBody>
      </p:sp>
      <p:sp>
        <p:nvSpPr>
          <p:cNvPr id="6" name="Text 4"/>
          <p:cNvSpPr txBox="1"/>
          <p:nvPr/>
        </p:nvSpPr>
        <p:spPr>
          <a:xfrm>
            <a:off x="9994392" y="638251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spc="200" kern="0" dirty="0">
                <a:solidFill>
                  <a:srgbClr val="7E93AB"/>
                </a:solidFill>
                <a:latin typeface="DM Mono" pitchFamily="34" charset="0"/>
                <a:ea typeface="DM Mono" pitchFamily="34" charset="-122"/>
                <a:cs typeface="DM Mono" pitchFamily="34" charset="-120"/>
              </a:rPr>
              <a:t>9  /  15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JTC Technologies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Vibe Coding with Claude Code — walkthrough</dc:title>
  <dc:subject>PptxGenJS Presentation</dc:subject>
  <dc:creator>JTC Technologies Group</dc:creator>
  <cp:lastModifiedBy>JTC Technologies Group</cp:lastModifiedBy>
  <cp:revision>1</cp:revision>
  <dcterms:created xsi:type="dcterms:W3CDTF">2026-09-04T13:01:18Z</dcterms:created>
  <dcterms:modified xsi:type="dcterms:W3CDTF">2026-09-04T13:01:18Z</dcterms:modified>
</cp:coreProperties>
</file>